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66" r:id="rId3"/>
    <p:sldId id="257" r:id="rId4"/>
    <p:sldId id="263" r:id="rId5"/>
    <p:sldId id="268" r:id="rId6"/>
    <p:sldId id="267" r:id="rId7"/>
    <p:sldId id="258" r:id="rId8"/>
    <p:sldId id="259" r:id="rId9"/>
    <p:sldId id="260" r:id="rId10"/>
    <p:sldId id="261" r:id="rId11"/>
    <p:sldId id="262" r:id="rId12"/>
    <p:sldId id="265" r:id="rId13"/>
    <p:sldId id="269"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5" d="100"/>
          <a:sy n="95" d="100"/>
        </p:scale>
        <p:origin x="-8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16/10/15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16/10/15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16/10/15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16/10/15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16/10/15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16/10/15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16/10/15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16/10/15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16/10/15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16/10/15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16/10/15</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16/10/15</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Debating NJAC</a:t>
            </a:r>
            <a:endParaRPr lang="en-US" dirty="0"/>
          </a:p>
        </p:txBody>
      </p:sp>
      <p:sp>
        <p:nvSpPr>
          <p:cNvPr id="3" name="Subtitle 2"/>
          <p:cNvSpPr>
            <a:spLocks noGrp="1"/>
          </p:cNvSpPr>
          <p:nvPr>
            <p:ph type="subTitle" idx="1"/>
          </p:nvPr>
        </p:nvSpPr>
        <p:spPr/>
        <p:txBody>
          <a:bodyPr/>
          <a:lstStyle/>
          <a:p>
            <a:r>
              <a:rPr lang="en-US" dirty="0" smtClean="0"/>
              <a:t>Prof Sandeep Gopalan</a:t>
            </a:r>
          </a:p>
          <a:p>
            <a:r>
              <a:rPr lang="en-US" dirty="0" smtClean="0"/>
              <a:t>Dean, </a:t>
            </a:r>
            <a:r>
              <a:rPr lang="en-US" dirty="0" err="1" smtClean="0"/>
              <a:t>Deakin</a:t>
            </a:r>
            <a:r>
              <a:rPr lang="en-US" dirty="0" smtClean="0"/>
              <a:t> Law School, Australia</a:t>
            </a:r>
            <a:endParaRPr lang="en-US" dirty="0"/>
          </a:p>
        </p:txBody>
      </p:sp>
    </p:spTree>
    <p:extLst>
      <p:ext uri="{BB962C8B-B14F-4D97-AF65-F5344CB8AC3E}">
        <p14:creationId xmlns:p14="http://schemas.microsoft.com/office/powerpoint/2010/main" val="1462648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Lords Justices of Appeal</a:t>
            </a:r>
          </a:p>
        </p:txBody>
      </p:sp>
      <p:sp>
        <p:nvSpPr>
          <p:cNvPr id="3" name="Content Placeholder 2"/>
          <p:cNvSpPr>
            <a:spLocks noGrp="1"/>
          </p:cNvSpPr>
          <p:nvPr>
            <p:ph idx="1"/>
          </p:nvPr>
        </p:nvSpPr>
        <p:spPr/>
        <p:txBody>
          <a:bodyPr>
            <a:normAutofit fontScale="70000" lnSpcReduction="20000"/>
          </a:bodyPr>
          <a:lstStyle/>
          <a:p>
            <a:r>
              <a:rPr lang="en-US" dirty="0"/>
              <a:t>84Selection following rejection or requirement to reconsider</a:t>
            </a:r>
          </a:p>
          <a:p>
            <a:endParaRPr lang="en-US" dirty="0"/>
          </a:p>
          <a:p>
            <a:r>
              <a:rPr lang="en-US" dirty="0"/>
              <a:t>(1)If under section 82 the Lord Chancellor rejects or requires reconsideration of a selection at stage 1 or 2, the selection panel must select a person in accordance with this section.</a:t>
            </a:r>
          </a:p>
          <a:p>
            <a:endParaRPr lang="en-US" dirty="0"/>
          </a:p>
          <a:p>
            <a:r>
              <a:rPr lang="en-US" dirty="0"/>
              <a:t>(2)If the Lord Chancellor rejects a selection, the selection panel—</a:t>
            </a:r>
          </a:p>
          <a:p>
            <a:endParaRPr lang="en-US" dirty="0"/>
          </a:p>
          <a:p>
            <a:r>
              <a:rPr lang="en-US" dirty="0"/>
              <a:t>(a)may not select the person rejected, and</a:t>
            </a:r>
          </a:p>
          <a:p>
            <a:endParaRPr lang="en-US" dirty="0"/>
          </a:p>
          <a:p>
            <a:r>
              <a:rPr lang="en-US" dirty="0"/>
              <a:t>(b)where the rejection is following reconsideration of a selection, may not select the person (if different) whose selection it reconsidered.</a:t>
            </a:r>
          </a:p>
          <a:p>
            <a:endParaRPr lang="en-US" dirty="0"/>
          </a:p>
          <a:p>
            <a:r>
              <a:rPr lang="en-US" dirty="0"/>
              <a:t>(3)If the Lord Chancellor requires a selection to be reconsidered, the selection panel—</a:t>
            </a:r>
          </a:p>
          <a:p>
            <a:endParaRPr lang="en-US" dirty="0"/>
          </a:p>
          <a:p>
            <a:r>
              <a:rPr lang="en-US" dirty="0"/>
              <a:t>(a)may select the same person or a different person, but</a:t>
            </a:r>
          </a:p>
          <a:p>
            <a:endParaRPr lang="en-US" dirty="0"/>
          </a:p>
          <a:p>
            <a:r>
              <a:rPr lang="en-US" dirty="0"/>
              <a:t>(b)where </a:t>
            </a:r>
            <a:r>
              <a:rPr lang="en-US" dirty="0">
                <a:solidFill>
                  <a:srgbClr val="0000FF"/>
                </a:solidFill>
              </a:rPr>
              <a:t>the requirement is following a rejection, may not select </a:t>
            </a:r>
            <a:r>
              <a:rPr lang="en-US" dirty="0"/>
              <a:t>the person rejected.</a:t>
            </a:r>
          </a:p>
        </p:txBody>
      </p:sp>
    </p:spTree>
    <p:extLst>
      <p:ext uri="{BB962C8B-B14F-4D97-AF65-F5344CB8AC3E}">
        <p14:creationId xmlns:p14="http://schemas.microsoft.com/office/powerpoint/2010/main" val="1564685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Judicial Review: The counter-majoritarian difficulty</a:t>
            </a:r>
            <a:endParaRPr lang="en-US" dirty="0"/>
          </a:p>
        </p:txBody>
      </p:sp>
      <p:sp>
        <p:nvSpPr>
          <p:cNvPr id="3" name="Content Placeholder 2"/>
          <p:cNvSpPr>
            <a:spLocks noGrp="1"/>
          </p:cNvSpPr>
          <p:nvPr>
            <p:ph idx="1"/>
          </p:nvPr>
        </p:nvSpPr>
        <p:spPr/>
        <p:txBody>
          <a:bodyPr/>
          <a:lstStyle/>
          <a:p>
            <a:r>
              <a:rPr lang="en-US" dirty="0"/>
              <a:t>A</a:t>
            </a:r>
            <a:r>
              <a:rPr lang="en-US" dirty="0" smtClean="0"/>
              <a:t>ntidemocratic </a:t>
            </a:r>
            <a:r>
              <a:rPr lang="en-US" dirty="0"/>
              <a:t>nature of judicial </a:t>
            </a:r>
            <a:r>
              <a:rPr lang="en-US" dirty="0" smtClean="0"/>
              <a:t>review</a:t>
            </a:r>
          </a:p>
          <a:p>
            <a:r>
              <a:rPr lang="en-US" dirty="0"/>
              <a:t>Pollock v. Williams, 322 U.S. 4, 30 (1944) (Reed, J., dissenting) (“[T]he </a:t>
            </a:r>
            <a:r>
              <a:rPr lang="en-US" dirty="0" smtClean="0"/>
              <a:t>presumption of </a:t>
            </a:r>
            <a:r>
              <a:rPr lang="en-US" dirty="0"/>
              <a:t>constitutionality of statutes is a safeguard wisely conceived to keep courts </a:t>
            </a:r>
            <a:r>
              <a:rPr lang="en-US" dirty="0" smtClean="0"/>
              <a:t>within constitutional </a:t>
            </a:r>
            <a:r>
              <a:rPr lang="en-US" dirty="0"/>
              <a:t>bounds in the exercise of their extraordinary power of judicial review.”)</a:t>
            </a:r>
            <a:r>
              <a:rPr lang="en-US" dirty="0" smtClean="0"/>
              <a:t>.</a:t>
            </a:r>
          </a:p>
          <a:p>
            <a:r>
              <a:rPr lang="en-US" dirty="0" smtClean="0"/>
              <a:t>US SC declared </a:t>
            </a:r>
            <a:r>
              <a:rPr lang="en-US" dirty="0"/>
              <a:t>159 statutes </a:t>
            </a:r>
            <a:r>
              <a:rPr lang="en-US" dirty="0" smtClean="0"/>
              <a:t>unconstitutional between 1789 and </a:t>
            </a:r>
            <a:r>
              <a:rPr lang="en-US" dirty="0"/>
              <a:t>2002—about .75 per year overall, but about .02 per year pre 1865, and 1.14 per year </a:t>
            </a:r>
            <a:r>
              <a:rPr lang="en-US" dirty="0" smtClean="0"/>
              <a:t>after. (See </a:t>
            </a:r>
            <a:r>
              <a:rPr lang="en-US" dirty="0"/>
              <a:t>S. Doc. 108-18, The Constitution of the United States of America: Analysis </a:t>
            </a:r>
            <a:r>
              <a:rPr lang="en-US" dirty="0" smtClean="0"/>
              <a:t>and Interpretation </a:t>
            </a:r>
            <a:r>
              <a:rPr lang="en-US" dirty="0"/>
              <a:t>2117-</a:t>
            </a:r>
            <a:r>
              <a:rPr lang="en-US" dirty="0" smtClean="0"/>
              <a:t>2159)</a:t>
            </a:r>
            <a:endParaRPr lang="en-US" dirty="0"/>
          </a:p>
        </p:txBody>
      </p:sp>
    </p:spTree>
    <p:extLst>
      <p:ext uri="{BB962C8B-B14F-4D97-AF65-F5344CB8AC3E}">
        <p14:creationId xmlns:p14="http://schemas.microsoft.com/office/powerpoint/2010/main" val="1931307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Presumption of constitutionality</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First use of phrase in </a:t>
            </a:r>
            <a:r>
              <a:rPr lang="en-US" i="1" dirty="0" smtClean="0"/>
              <a:t>In </a:t>
            </a:r>
            <a:r>
              <a:rPr lang="en-US" i="1" dirty="0"/>
              <a:t>re </a:t>
            </a:r>
            <a:r>
              <a:rPr lang="en-US" i="1" dirty="0" err="1"/>
              <a:t>Kemmler</a:t>
            </a:r>
            <a:r>
              <a:rPr lang="en-US" dirty="0" smtClean="0"/>
              <a:t>, 136 </a:t>
            </a:r>
            <a:r>
              <a:rPr lang="en-US" dirty="0"/>
              <a:t>U.S. 436, 442 (1890</a:t>
            </a:r>
            <a:r>
              <a:rPr lang="en-US" dirty="0" smtClean="0"/>
              <a:t>)</a:t>
            </a:r>
          </a:p>
          <a:p>
            <a:r>
              <a:rPr lang="en-US" dirty="0" smtClean="0"/>
              <a:t>First use of doctrine by SC to apply the presumption:  </a:t>
            </a:r>
            <a:r>
              <a:rPr lang="en-US" i="1" dirty="0" smtClean="0"/>
              <a:t>O’Gorman &amp; </a:t>
            </a:r>
            <a:r>
              <a:rPr lang="en-US" i="1" dirty="0"/>
              <a:t>Young, Inc. v. Hartford Fire Ins. Co</a:t>
            </a:r>
            <a:r>
              <a:rPr lang="en-US" dirty="0"/>
              <a:t>., 282 U.S. 251, 257 (1931</a:t>
            </a:r>
            <a:r>
              <a:rPr lang="en-US" dirty="0" smtClean="0"/>
              <a:t>)</a:t>
            </a:r>
          </a:p>
          <a:p>
            <a:r>
              <a:rPr lang="en-US" i="1" dirty="0"/>
              <a:t>Middleton v. Texas Power and Light Co</a:t>
            </a:r>
            <a:r>
              <a:rPr lang="en-US" dirty="0"/>
              <a:t>., 249 U.S. 152, 157 (1919) </a:t>
            </a:r>
            <a:r>
              <a:rPr lang="en-US" dirty="0" smtClean="0"/>
              <a:t> (“</a:t>
            </a:r>
            <a:r>
              <a:rPr lang="en-US" dirty="0"/>
              <a:t>[t]here is a </a:t>
            </a:r>
            <a:r>
              <a:rPr lang="en-US" dirty="0" smtClean="0"/>
              <a:t>strong presumption </a:t>
            </a:r>
            <a:r>
              <a:rPr lang="en-US" dirty="0"/>
              <a:t>that a legislature understands and correctly appreciates the needs of its own people.</a:t>
            </a:r>
            <a:r>
              <a:rPr lang="en-US" dirty="0" smtClean="0"/>
              <a:t>”)</a:t>
            </a:r>
          </a:p>
          <a:p>
            <a:r>
              <a:rPr lang="en-US" dirty="0" smtClean="0"/>
              <a:t>Weakened over time</a:t>
            </a:r>
          </a:p>
          <a:p>
            <a:r>
              <a:rPr lang="en-US" i="1" dirty="0"/>
              <a:t>Smith v. Doe</a:t>
            </a:r>
            <a:r>
              <a:rPr lang="en-US" dirty="0"/>
              <a:t>, 538 U.S. 84, 110 (Souter, J., concurring) (2003) (“What tips the </a:t>
            </a:r>
            <a:r>
              <a:rPr lang="en-US" dirty="0" smtClean="0"/>
              <a:t>scale for </a:t>
            </a:r>
            <a:r>
              <a:rPr lang="en-US" dirty="0"/>
              <a:t>me is the presumption of constitutionality normally accorded a State’s law. That </a:t>
            </a:r>
            <a:r>
              <a:rPr lang="en-US" dirty="0" smtClean="0"/>
              <a:t>presumption gives </a:t>
            </a:r>
            <a:r>
              <a:rPr lang="en-US" dirty="0"/>
              <a:t>the State the benefit of the doubt in close cases like this one, and on that basis alone </a:t>
            </a:r>
            <a:r>
              <a:rPr lang="en-US" dirty="0" smtClean="0"/>
              <a:t>I concur </a:t>
            </a:r>
            <a:r>
              <a:rPr lang="en-US" dirty="0"/>
              <a:t>in the Court’s judgment.”</a:t>
            </a:r>
            <a:r>
              <a:rPr lang="en-US" dirty="0" smtClean="0"/>
              <a:t>)</a:t>
            </a:r>
          </a:p>
          <a:p>
            <a:r>
              <a:rPr lang="en-US" dirty="0"/>
              <a:t>City of Mobile v. Bolden, 466 U.S. 55, 76 (1980) (“It </a:t>
            </a:r>
            <a:r>
              <a:rPr lang="en-US" dirty="0" smtClean="0"/>
              <a:t>is of </a:t>
            </a:r>
            <a:r>
              <a:rPr lang="en-US" dirty="0"/>
              <a:t>course true that a law that impinges upon a fundamental right explicitly or implicitly </a:t>
            </a:r>
            <a:r>
              <a:rPr lang="en-US" dirty="0" smtClean="0"/>
              <a:t>secured by </a:t>
            </a:r>
            <a:r>
              <a:rPr lang="en-US" dirty="0"/>
              <a:t>the Constitution is presumptively unconstitutional.”).</a:t>
            </a:r>
          </a:p>
        </p:txBody>
      </p:sp>
    </p:spTree>
    <p:extLst>
      <p:ext uri="{BB962C8B-B14F-4D97-AF65-F5344CB8AC3E}">
        <p14:creationId xmlns:p14="http://schemas.microsoft.com/office/powerpoint/2010/main" val="2498169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marL="114300" indent="0">
              <a:buNone/>
            </a:pPr>
            <a:endParaRPr lang="en-US" dirty="0"/>
          </a:p>
        </p:txBody>
      </p:sp>
      <p:pic>
        <p:nvPicPr>
          <p:cNvPr id="5" name="Picture 4"/>
          <p:cNvPicPr>
            <a:picLocks noChangeAspect="1"/>
          </p:cNvPicPr>
          <p:nvPr/>
        </p:nvPicPr>
        <p:blipFill>
          <a:blip r:embed="rId2"/>
          <a:stretch>
            <a:fillRect/>
          </a:stretch>
        </p:blipFill>
        <p:spPr>
          <a:xfrm>
            <a:off x="0" y="406400"/>
            <a:ext cx="9144000" cy="6044646"/>
          </a:xfrm>
          <a:prstGeom prst="rect">
            <a:avLst/>
          </a:prstGeom>
        </p:spPr>
      </p:pic>
    </p:spTree>
    <p:extLst>
      <p:ext uri="{BB962C8B-B14F-4D97-AF65-F5344CB8AC3E}">
        <p14:creationId xmlns:p14="http://schemas.microsoft.com/office/powerpoint/2010/main" val="1796678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Comparative observations: Ireland and UK</a:t>
            </a:r>
          </a:p>
          <a:p>
            <a:r>
              <a:rPr lang="en-US" dirty="0" smtClean="0"/>
              <a:t>Judicial review and its limits</a:t>
            </a:r>
          </a:p>
          <a:p>
            <a:r>
              <a:rPr lang="en-US" dirty="0" smtClean="0"/>
              <a:t>Presumption of constitutionality</a:t>
            </a:r>
          </a:p>
          <a:p>
            <a:r>
              <a:rPr lang="en-US" dirty="0" smtClean="0"/>
              <a:t>Application to NJAC</a:t>
            </a:r>
          </a:p>
          <a:p>
            <a:endParaRPr lang="en-US" dirty="0"/>
          </a:p>
        </p:txBody>
      </p:sp>
    </p:spTree>
    <p:extLst>
      <p:ext uri="{BB962C8B-B14F-4D97-AF65-F5344CB8AC3E}">
        <p14:creationId xmlns:p14="http://schemas.microsoft.com/office/powerpoint/2010/main" val="832400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Ireland: Judicial </a:t>
            </a:r>
            <a:r>
              <a:rPr lang="en-US" sz="2800" dirty="0"/>
              <a:t>Appointments </a:t>
            </a:r>
            <a:r>
              <a:rPr lang="en-US" sz="2800" dirty="0">
                <a:solidFill>
                  <a:srgbClr val="0000FF"/>
                </a:solidFill>
              </a:rPr>
              <a:t>Advisory</a:t>
            </a:r>
            <a:r>
              <a:rPr lang="en-US" sz="2800" dirty="0"/>
              <a:t> </a:t>
            </a:r>
            <a:r>
              <a:rPr lang="en-US" sz="2800" dirty="0" smtClean="0"/>
              <a:t>Board</a:t>
            </a:r>
            <a:endParaRPr lang="en-US" dirty="0"/>
          </a:p>
        </p:txBody>
      </p:sp>
      <p:sp>
        <p:nvSpPr>
          <p:cNvPr id="3" name="Content Placeholder 2"/>
          <p:cNvSpPr>
            <a:spLocks noGrp="1"/>
          </p:cNvSpPr>
          <p:nvPr>
            <p:ph idx="1"/>
          </p:nvPr>
        </p:nvSpPr>
        <p:spPr>
          <a:xfrm>
            <a:off x="457200" y="1456721"/>
            <a:ext cx="7620000" cy="4800600"/>
          </a:xfrm>
        </p:spPr>
        <p:txBody>
          <a:bodyPr>
            <a:normAutofit fontScale="77500" lnSpcReduction="20000"/>
          </a:bodyPr>
          <a:lstStyle/>
          <a:p>
            <a:r>
              <a:rPr lang="en-US" b="1" dirty="0"/>
              <a:t>Courts and Court Officers Act, </a:t>
            </a:r>
            <a:r>
              <a:rPr lang="en-US" b="1" dirty="0" smtClean="0"/>
              <a:t>1995, s.13</a:t>
            </a:r>
            <a:endParaRPr lang="en-US" b="1" dirty="0"/>
          </a:p>
          <a:p>
            <a:pPr marL="114300" indent="0">
              <a:buNone/>
            </a:pPr>
            <a:endParaRPr lang="en-US" dirty="0" smtClean="0"/>
          </a:p>
          <a:p>
            <a:r>
              <a:rPr lang="en-US" dirty="0" smtClean="0"/>
              <a:t>(</a:t>
            </a:r>
            <a:r>
              <a:rPr lang="en-US" dirty="0"/>
              <a:t>2) The Board shall consist of—</a:t>
            </a:r>
          </a:p>
          <a:p>
            <a:pPr marL="114300" indent="0">
              <a:buNone/>
            </a:pPr>
            <a:r>
              <a:rPr lang="en-US" dirty="0"/>
              <a:t>(</a:t>
            </a:r>
            <a:r>
              <a:rPr lang="en-US" i="1" dirty="0"/>
              <a:t>a</a:t>
            </a:r>
            <a:r>
              <a:rPr lang="en-US" dirty="0"/>
              <a:t>) (</a:t>
            </a:r>
            <a:r>
              <a:rPr lang="en-US" dirty="0" err="1"/>
              <a:t>i</a:t>
            </a:r>
            <a:r>
              <a:rPr lang="en-US" dirty="0"/>
              <a:t>) the Chief Justice, who shall be the chairperson of the Board,</a:t>
            </a:r>
          </a:p>
          <a:p>
            <a:pPr marL="114300" indent="0">
              <a:buNone/>
            </a:pPr>
            <a:r>
              <a:rPr lang="en-US" dirty="0"/>
              <a:t>(ii) the President of the High Court,</a:t>
            </a:r>
          </a:p>
          <a:p>
            <a:pPr marL="114300" indent="0">
              <a:buNone/>
            </a:pPr>
            <a:r>
              <a:rPr lang="en-US" dirty="0"/>
              <a:t>(iii) the President of the Circuit Court,</a:t>
            </a:r>
          </a:p>
          <a:p>
            <a:pPr marL="114300" indent="0">
              <a:buNone/>
            </a:pPr>
            <a:r>
              <a:rPr lang="en-US" dirty="0"/>
              <a:t>(iv) the President of the District Court,</a:t>
            </a:r>
          </a:p>
          <a:p>
            <a:pPr marL="114300" indent="0">
              <a:buNone/>
            </a:pPr>
            <a:r>
              <a:rPr lang="en-US" dirty="0"/>
              <a:t>(v) the Attorney General,</a:t>
            </a:r>
          </a:p>
          <a:p>
            <a:pPr marL="114300" indent="0">
              <a:buNone/>
            </a:pPr>
            <a:r>
              <a:rPr lang="en-US" dirty="0"/>
              <a:t>(</a:t>
            </a:r>
            <a:r>
              <a:rPr lang="en-US" i="1" dirty="0"/>
              <a:t>b</a:t>
            </a:r>
            <a:r>
              <a:rPr lang="en-US" dirty="0"/>
              <a:t>) (</a:t>
            </a:r>
            <a:r>
              <a:rPr lang="en-US" dirty="0" err="1"/>
              <a:t>i</a:t>
            </a:r>
            <a:r>
              <a:rPr lang="en-US" dirty="0"/>
              <a:t>) a </a:t>
            </a:r>
            <a:r>
              <a:rPr lang="en-US" dirty="0" err="1"/>
              <a:t>practising</a:t>
            </a:r>
            <a:r>
              <a:rPr lang="en-US" dirty="0"/>
              <a:t> barrister who shall be nominated by the Chairman for the time being of the Council of the Bar of Ireland,</a:t>
            </a:r>
          </a:p>
          <a:p>
            <a:pPr marL="114300" indent="0">
              <a:buNone/>
            </a:pPr>
            <a:r>
              <a:rPr lang="en-US" dirty="0"/>
              <a:t>(ii) a </a:t>
            </a:r>
            <a:r>
              <a:rPr lang="en-US" dirty="0" err="1"/>
              <a:t>practising</a:t>
            </a:r>
            <a:r>
              <a:rPr lang="en-US" dirty="0"/>
              <a:t> solicitor who shall be nominated by the President for the time being of the Law Society of Ireland,</a:t>
            </a:r>
          </a:p>
          <a:p>
            <a:pPr marL="114300" indent="0">
              <a:buNone/>
            </a:pPr>
            <a:r>
              <a:rPr lang="en-US" dirty="0"/>
              <a:t>and</a:t>
            </a:r>
          </a:p>
          <a:p>
            <a:pPr marL="114300" indent="0">
              <a:buNone/>
            </a:pPr>
            <a:r>
              <a:rPr lang="en-US" dirty="0"/>
              <a:t>(</a:t>
            </a:r>
            <a:r>
              <a:rPr lang="en-US" i="1" dirty="0"/>
              <a:t>c</a:t>
            </a:r>
            <a:r>
              <a:rPr lang="en-US" dirty="0"/>
              <a:t>) not more than </a:t>
            </a:r>
            <a:r>
              <a:rPr lang="en-US" dirty="0">
                <a:ln>
                  <a:solidFill>
                    <a:srgbClr val="3366FF"/>
                  </a:solidFill>
                </a:ln>
              </a:rPr>
              <a:t>three persons </a:t>
            </a:r>
            <a:r>
              <a:rPr lang="en-US" dirty="0"/>
              <a:t>appointed by the Minister who shall be </a:t>
            </a:r>
            <a:r>
              <a:rPr lang="en-US" dirty="0">
                <a:ln>
                  <a:solidFill>
                    <a:srgbClr val="3366FF"/>
                  </a:solidFill>
                </a:ln>
              </a:rPr>
              <a:t>persons engaged in, or having knowledge or experience (being knowledge or experience that the Minister considers appropriate) of commerce, finance, administration or persons who have experience as consumers of the services provided by the courts that the Minister considers appropriate.</a:t>
            </a:r>
          </a:p>
          <a:p>
            <a:endParaRPr lang="en-US" dirty="0"/>
          </a:p>
        </p:txBody>
      </p:sp>
    </p:spTree>
    <p:extLst>
      <p:ext uri="{BB962C8B-B14F-4D97-AF65-F5344CB8AC3E}">
        <p14:creationId xmlns:p14="http://schemas.microsoft.com/office/powerpoint/2010/main" val="4126777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JAAB</a:t>
            </a:r>
            <a:endParaRPr lang="en-US" dirty="0"/>
          </a:p>
        </p:txBody>
      </p:sp>
      <p:sp>
        <p:nvSpPr>
          <p:cNvPr id="3" name="Content Placeholder 2"/>
          <p:cNvSpPr>
            <a:spLocks noGrp="1"/>
          </p:cNvSpPr>
          <p:nvPr>
            <p:ph idx="1"/>
          </p:nvPr>
        </p:nvSpPr>
        <p:spPr/>
        <p:txBody>
          <a:bodyPr>
            <a:normAutofit fontScale="92500" lnSpcReduction="20000"/>
          </a:bodyPr>
          <a:lstStyle/>
          <a:p>
            <a:r>
              <a:rPr lang="en-US" dirty="0"/>
              <a:t>Procedures of Board.</a:t>
            </a:r>
          </a:p>
          <a:p>
            <a:r>
              <a:rPr lang="en-US" b="1" dirty="0"/>
              <a:t>14.</a:t>
            </a:r>
            <a:r>
              <a:rPr lang="en-US" dirty="0"/>
              <a:t>—(1) The Board may adopt such procedures </a:t>
            </a:r>
            <a:r>
              <a:rPr lang="en-US" dirty="0">
                <a:solidFill>
                  <a:srgbClr val="0000FF"/>
                </a:solidFill>
              </a:rPr>
              <a:t>as it thinks fit </a:t>
            </a:r>
            <a:r>
              <a:rPr lang="en-US" dirty="0"/>
              <a:t>to carry out its functions under this Act and may establish sub-committees of the Board to assist it.</a:t>
            </a:r>
          </a:p>
          <a:p>
            <a:r>
              <a:rPr lang="en-US" dirty="0"/>
              <a:t>(2) Without prejudice to the generality of </a:t>
            </a:r>
            <a:r>
              <a:rPr lang="en-US" i="1" dirty="0"/>
              <a:t>subsection (1)</a:t>
            </a:r>
            <a:r>
              <a:rPr lang="en-US" dirty="0"/>
              <a:t> of this section, the Board may—</a:t>
            </a:r>
          </a:p>
          <a:p>
            <a:r>
              <a:rPr lang="en-US" dirty="0"/>
              <a:t>(</a:t>
            </a:r>
            <a:r>
              <a:rPr lang="en-US" i="1" dirty="0"/>
              <a:t>a</a:t>
            </a:r>
            <a:r>
              <a:rPr lang="en-US" dirty="0"/>
              <a:t>) advertise for applications for judicial appointment,</a:t>
            </a:r>
          </a:p>
          <a:p>
            <a:r>
              <a:rPr lang="en-US" dirty="0"/>
              <a:t>(</a:t>
            </a:r>
            <a:r>
              <a:rPr lang="en-US" i="1" dirty="0"/>
              <a:t>b</a:t>
            </a:r>
            <a:r>
              <a:rPr lang="en-US" dirty="0"/>
              <a:t>) require applicants to complete application forms,</a:t>
            </a:r>
          </a:p>
          <a:p>
            <a:r>
              <a:rPr lang="en-US" dirty="0"/>
              <a:t>(</a:t>
            </a:r>
            <a:r>
              <a:rPr lang="en-US" i="1" dirty="0"/>
              <a:t>c</a:t>
            </a:r>
            <a:r>
              <a:rPr lang="en-US" dirty="0"/>
              <a:t>) consult persons concerning the suitability of applicants to the Board,</a:t>
            </a:r>
          </a:p>
          <a:p>
            <a:r>
              <a:rPr lang="en-US" dirty="0"/>
              <a:t>(</a:t>
            </a:r>
            <a:r>
              <a:rPr lang="en-US" i="1" dirty="0"/>
              <a:t>d</a:t>
            </a:r>
            <a:r>
              <a:rPr lang="en-US" dirty="0"/>
              <a:t>) invite persons, identified by the Board, to submit their names for consideration by the Board,</a:t>
            </a:r>
          </a:p>
          <a:p>
            <a:r>
              <a:rPr lang="en-US" dirty="0"/>
              <a:t>(</a:t>
            </a:r>
            <a:r>
              <a:rPr lang="en-US" i="1" dirty="0"/>
              <a:t>e</a:t>
            </a:r>
            <a:r>
              <a:rPr lang="en-US" dirty="0"/>
              <a:t>) arrange for the interviewing of applicants who wish to be considered by the Board for appointment to judicial office, and</a:t>
            </a:r>
          </a:p>
          <a:p>
            <a:r>
              <a:rPr lang="en-US" dirty="0"/>
              <a:t>(</a:t>
            </a:r>
            <a:r>
              <a:rPr lang="en-US" i="1" dirty="0"/>
              <a:t>f</a:t>
            </a:r>
            <a:r>
              <a:rPr lang="en-US" dirty="0"/>
              <a:t>) </a:t>
            </a:r>
            <a:r>
              <a:rPr lang="en-US" dirty="0">
                <a:solidFill>
                  <a:srgbClr val="0000FF"/>
                </a:solidFill>
              </a:rPr>
              <a:t>do such other things as the Board considers necessary </a:t>
            </a:r>
            <a:r>
              <a:rPr lang="en-US" dirty="0"/>
              <a:t>to enable it to discharge its functions under this Act.</a:t>
            </a:r>
          </a:p>
          <a:p>
            <a:endParaRPr lang="en-US" dirty="0"/>
          </a:p>
        </p:txBody>
      </p:sp>
    </p:spTree>
    <p:extLst>
      <p:ext uri="{BB962C8B-B14F-4D97-AF65-F5344CB8AC3E}">
        <p14:creationId xmlns:p14="http://schemas.microsoft.com/office/powerpoint/2010/main" val="3936802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UK: Constitutional Reform Act</a:t>
            </a:r>
          </a:p>
        </p:txBody>
      </p:sp>
      <p:sp>
        <p:nvSpPr>
          <p:cNvPr id="3" name="Content Placeholder 2"/>
          <p:cNvSpPr>
            <a:spLocks noGrp="1"/>
          </p:cNvSpPr>
          <p:nvPr>
            <p:ph idx="1"/>
          </p:nvPr>
        </p:nvSpPr>
        <p:spPr/>
        <p:txBody>
          <a:bodyPr>
            <a:normAutofit lnSpcReduction="10000"/>
          </a:bodyPr>
          <a:lstStyle/>
          <a:p>
            <a:r>
              <a:rPr lang="en-US" dirty="0" smtClean="0"/>
              <a:t>Section 3 (</a:t>
            </a:r>
            <a:r>
              <a:rPr lang="en-US" dirty="0"/>
              <a:t>1)The Lord Chancellor, other Ministers of the Crown and all with responsibility for matters relating to the judiciary or otherwise to the administration of justice must </a:t>
            </a:r>
            <a:r>
              <a:rPr lang="en-US" dirty="0">
                <a:solidFill>
                  <a:srgbClr val="0000FF"/>
                </a:solidFill>
              </a:rPr>
              <a:t>uphold the continued independence of the judiciary</a:t>
            </a:r>
            <a:r>
              <a:rPr lang="en-US" dirty="0"/>
              <a:t>.</a:t>
            </a:r>
          </a:p>
          <a:p>
            <a:r>
              <a:rPr lang="en-US" dirty="0" smtClean="0"/>
              <a:t>(</a:t>
            </a:r>
            <a:r>
              <a:rPr lang="en-US" dirty="0"/>
              <a:t>6)The Lord Chancellor must have regard to—</a:t>
            </a:r>
          </a:p>
          <a:p>
            <a:endParaRPr lang="en-US" dirty="0"/>
          </a:p>
          <a:p>
            <a:r>
              <a:rPr lang="en-US" dirty="0"/>
              <a:t>(a)the need to defend that independence;</a:t>
            </a:r>
          </a:p>
          <a:p>
            <a:endParaRPr lang="en-US" dirty="0"/>
          </a:p>
          <a:p>
            <a:r>
              <a:rPr lang="en-US" dirty="0"/>
              <a:t>(b)the need for the judiciary to have the support necessary to enable them to exercise their functions;</a:t>
            </a:r>
          </a:p>
          <a:p>
            <a:endParaRPr lang="en-US" dirty="0"/>
          </a:p>
          <a:p>
            <a:r>
              <a:rPr lang="en-US" dirty="0"/>
              <a:t>(c)the </a:t>
            </a:r>
            <a:r>
              <a:rPr lang="en-US" dirty="0">
                <a:solidFill>
                  <a:srgbClr val="0000FF"/>
                </a:solidFill>
              </a:rPr>
              <a:t>need for the public interest in regard to matters relating to the judiciary or otherwise to the administration of justice to be properly represented in decisions affecting those matters</a:t>
            </a:r>
            <a:r>
              <a:rPr lang="en-US" dirty="0"/>
              <a:t>.</a:t>
            </a:r>
          </a:p>
        </p:txBody>
      </p:sp>
    </p:spTree>
    <p:extLst>
      <p:ext uri="{BB962C8B-B14F-4D97-AF65-F5344CB8AC3E}">
        <p14:creationId xmlns:p14="http://schemas.microsoft.com/office/powerpoint/2010/main" val="584936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UK: </a:t>
            </a:r>
            <a:r>
              <a:rPr lang="en-US" dirty="0" smtClean="0"/>
              <a:t>Constitutional </a:t>
            </a:r>
            <a:r>
              <a:rPr lang="en-US" dirty="0"/>
              <a:t>Reform Act</a:t>
            </a:r>
          </a:p>
        </p:txBody>
      </p:sp>
      <p:sp>
        <p:nvSpPr>
          <p:cNvPr id="3" name="Content Placeholder 2"/>
          <p:cNvSpPr>
            <a:spLocks noGrp="1"/>
          </p:cNvSpPr>
          <p:nvPr>
            <p:ph idx="1"/>
          </p:nvPr>
        </p:nvSpPr>
        <p:spPr/>
        <p:txBody>
          <a:bodyPr>
            <a:noAutofit/>
          </a:bodyPr>
          <a:lstStyle/>
          <a:p>
            <a:pPr marL="114300" indent="0">
              <a:buNone/>
            </a:pPr>
            <a:r>
              <a:rPr lang="en-US" sz="1600" dirty="0" smtClean="0"/>
              <a:t>S. 61 (</a:t>
            </a:r>
            <a:r>
              <a:rPr lang="en-US" sz="1600" dirty="0"/>
              <a:t>1)There is to be a body corporate called the </a:t>
            </a:r>
            <a:r>
              <a:rPr lang="en-US" sz="1600" dirty="0">
                <a:solidFill>
                  <a:srgbClr val="0000FF"/>
                </a:solidFill>
              </a:rPr>
              <a:t>Judicial Appointments Commission</a:t>
            </a:r>
            <a:r>
              <a:rPr lang="en-US" sz="1600" dirty="0"/>
              <a:t>.</a:t>
            </a:r>
          </a:p>
          <a:p>
            <a:r>
              <a:rPr lang="en-US" sz="1600" dirty="0" err="1" smtClean="0"/>
              <a:t>Sch</a:t>
            </a:r>
            <a:r>
              <a:rPr lang="en-US" sz="1600" dirty="0" smtClean="0"/>
              <a:t> 12: Part 1: The </a:t>
            </a:r>
            <a:r>
              <a:rPr lang="en-US" sz="1600" dirty="0"/>
              <a:t>Commission consists of—</a:t>
            </a:r>
          </a:p>
          <a:p>
            <a:pPr marL="457200" indent="-342900">
              <a:buAutoNum type="alphaLcParenBoth"/>
            </a:pPr>
            <a:r>
              <a:rPr lang="en-US" sz="1600" dirty="0" smtClean="0"/>
              <a:t>a </a:t>
            </a:r>
            <a:r>
              <a:rPr lang="en-US" sz="1600" dirty="0"/>
              <a:t>chairman, and</a:t>
            </a:r>
          </a:p>
          <a:p>
            <a:pPr marL="457200" indent="-342900">
              <a:buAutoNum type="alphaLcParenBoth"/>
            </a:pPr>
            <a:r>
              <a:rPr lang="en-US" sz="1600" dirty="0" smtClean="0"/>
              <a:t>14 </a:t>
            </a:r>
            <a:r>
              <a:rPr lang="en-US" sz="1600" dirty="0"/>
              <a:t>other Commissioners,</a:t>
            </a:r>
          </a:p>
          <a:p>
            <a:pPr marL="114300" indent="0">
              <a:buNone/>
            </a:pPr>
            <a:r>
              <a:rPr lang="en-US" sz="1600" dirty="0" smtClean="0">
                <a:solidFill>
                  <a:srgbClr val="0000FF"/>
                </a:solidFill>
              </a:rPr>
              <a:t>appointed </a:t>
            </a:r>
            <a:r>
              <a:rPr lang="en-US" sz="1600" dirty="0">
                <a:solidFill>
                  <a:srgbClr val="0000FF"/>
                </a:solidFill>
              </a:rPr>
              <a:t>by Her Majesty on the recommendation of the Lord Chancellor</a:t>
            </a:r>
            <a:r>
              <a:rPr lang="en-US" sz="1600" dirty="0"/>
              <a:t>.</a:t>
            </a:r>
          </a:p>
          <a:p>
            <a:pPr marL="114300" indent="0">
              <a:buNone/>
            </a:pPr>
            <a:r>
              <a:rPr lang="en-US" sz="1600" dirty="0" smtClean="0"/>
              <a:t>2</a:t>
            </a:r>
            <a:r>
              <a:rPr lang="en-US" sz="1600" dirty="0"/>
              <a:t>(1</a:t>
            </a:r>
            <a:r>
              <a:rPr lang="en-US" sz="1600" dirty="0" smtClean="0"/>
              <a:t>) </a:t>
            </a:r>
            <a:r>
              <a:rPr lang="en-US" sz="1600" dirty="0" smtClean="0">
                <a:solidFill>
                  <a:srgbClr val="0000FF"/>
                </a:solidFill>
              </a:rPr>
              <a:t>The </a:t>
            </a:r>
            <a:r>
              <a:rPr lang="en-US" sz="1600" dirty="0">
                <a:solidFill>
                  <a:srgbClr val="0000FF"/>
                </a:solidFill>
              </a:rPr>
              <a:t>chairman must be a lay member</a:t>
            </a:r>
            <a:r>
              <a:rPr lang="en-US" sz="1600" dirty="0"/>
              <a:t>.</a:t>
            </a:r>
          </a:p>
          <a:p>
            <a:pPr marL="114300" indent="0">
              <a:buNone/>
            </a:pPr>
            <a:r>
              <a:rPr lang="en-US" sz="1600" dirty="0" smtClean="0"/>
              <a:t>(</a:t>
            </a:r>
            <a:r>
              <a:rPr lang="en-US" sz="1600" dirty="0"/>
              <a:t>2</a:t>
            </a:r>
            <a:r>
              <a:rPr lang="en-US" sz="1600" dirty="0" smtClean="0"/>
              <a:t>) Of </a:t>
            </a:r>
            <a:r>
              <a:rPr lang="en-US" sz="1600" dirty="0"/>
              <a:t>the other Commissioners—</a:t>
            </a:r>
          </a:p>
          <a:p>
            <a:pPr marL="457200" indent="-342900">
              <a:buAutoNum type="alphaLcParenBoth"/>
            </a:pPr>
            <a:r>
              <a:rPr lang="en-US" sz="1600" dirty="0" smtClean="0"/>
              <a:t>5 </a:t>
            </a:r>
            <a:r>
              <a:rPr lang="en-US" sz="1600" dirty="0"/>
              <a:t>must be judicial members,</a:t>
            </a:r>
          </a:p>
          <a:p>
            <a:pPr marL="457200" indent="-342900">
              <a:buAutoNum type="alphaLcParenBoth"/>
            </a:pPr>
            <a:r>
              <a:rPr lang="en-US" sz="1600" dirty="0" smtClean="0"/>
              <a:t>2 </a:t>
            </a:r>
            <a:r>
              <a:rPr lang="en-US" sz="1600" dirty="0"/>
              <a:t>must be professional members,</a:t>
            </a:r>
          </a:p>
          <a:p>
            <a:pPr marL="114300" indent="0">
              <a:buNone/>
            </a:pPr>
            <a:r>
              <a:rPr lang="en-US" sz="1600" dirty="0" smtClean="0"/>
              <a:t>(</a:t>
            </a:r>
            <a:r>
              <a:rPr lang="en-US" sz="1600" dirty="0"/>
              <a:t>c</a:t>
            </a:r>
            <a:r>
              <a:rPr lang="en-US" sz="1600" dirty="0" smtClean="0"/>
              <a:t>) 5 </a:t>
            </a:r>
            <a:r>
              <a:rPr lang="en-US" sz="1600" dirty="0"/>
              <a:t>must be lay members,</a:t>
            </a:r>
          </a:p>
          <a:p>
            <a:pPr marL="114300" indent="0">
              <a:buNone/>
            </a:pPr>
            <a:r>
              <a:rPr lang="en-US" sz="1600" dirty="0" smtClean="0"/>
              <a:t>(</a:t>
            </a:r>
            <a:r>
              <a:rPr lang="en-US" sz="1600" dirty="0"/>
              <a:t>d</a:t>
            </a:r>
            <a:r>
              <a:rPr lang="en-US" sz="1600" dirty="0" smtClean="0"/>
              <a:t>) 1 </a:t>
            </a:r>
            <a:r>
              <a:rPr lang="en-US" sz="1600" dirty="0"/>
              <a:t>other must be the holder of an office listed in Part 3 of Schedule 14 [F1or of an office listed in sub-paragraph (2A)] , and</a:t>
            </a:r>
          </a:p>
          <a:p>
            <a:pPr marL="114300" indent="0">
              <a:buNone/>
            </a:pPr>
            <a:r>
              <a:rPr lang="en-US" sz="1600" dirty="0" smtClean="0"/>
              <a:t>(</a:t>
            </a:r>
            <a:r>
              <a:rPr lang="en-US" sz="1600" dirty="0"/>
              <a:t>e</a:t>
            </a:r>
            <a:r>
              <a:rPr lang="en-US" sz="1600" dirty="0" smtClean="0"/>
              <a:t>) 1 </a:t>
            </a:r>
            <a:r>
              <a:rPr lang="en-US" sz="1600" dirty="0"/>
              <a:t>other must be a lay justice </a:t>
            </a:r>
            <a:r>
              <a:rPr lang="en-US" sz="1600" dirty="0" smtClean="0"/>
              <a:t>member</a:t>
            </a:r>
          </a:p>
          <a:p>
            <a:pPr marL="114300" indent="0">
              <a:buNone/>
            </a:pPr>
            <a:endParaRPr lang="en-US" sz="1600" dirty="0">
              <a:solidFill>
                <a:srgbClr val="0000FF"/>
              </a:solidFill>
            </a:endParaRPr>
          </a:p>
          <a:p>
            <a:r>
              <a:rPr lang="en-US" sz="1600" dirty="0">
                <a:solidFill>
                  <a:srgbClr val="0000FF"/>
                </a:solidFill>
              </a:rPr>
              <a:t>(3</a:t>
            </a:r>
            <a:r>
              <a:rPr lang="en-US" sz="1600" dirty="0" smtClean="0">
                <a:solidFill>
                  <a:srgbClr val="0000FF"/>
                </a:solidFill>
              </a:rPr>
              <a:t>) A </a:t>
            </a:r>
            <a:r>
              <a:rPr lang="en-US" sz="1600" dirty="0">
                <a:solidFill>
                  <a:srgbClr val="0000FF"/>
                </a:solidFill>
              </a:rPr>
              <a:t>lay member is a person resident in England or Wales who has never held a listed judicial office or been a </a:t>
            </a:r>
            <a:r>
              <a:rPr lang="en-US" sz="1600" dirty="0" err="1">
                <a:solidFill>
                  <a:srgbClr val="0000FF"/>
                </a:solidFill>
              </a:rPr>
              <a:t>practising</a:t>
            </a:r>
            <a:r>
              <a:rPr lang="en-US" sz="1600" dirty="0">
                <a:solidFill>
                  <a:srgbClr val="0000FF"/>
                </a:solidFill>
              </a:rPr>
              <a:t> lawyer.</a:t>
            </a:r>
          </a:p>
        </p:txBody>
      </p:sp>
    </p:spTree>
    <p:extLst>
      <p:ext uri="{BB962C8B-B14F-4D97-AF65-F5344CB8AC3E}">
        <p14:creationId xmlns:p14="http://schemas.microsoft.com/office/powerpoint/2010/main" val="940918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UK: </a:t>
            </a:r>
            <a:r>
              <a:rPr lang="en-US" dirty="0" smtClean="0"/>
              <a:t>Constitutional </a:t>
            </a:r>
            <a:r>
              <a:rPr lang="en-US" dirty="0" smtClean="0"/>
              <a:t>Reform Act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66 Guidance</a:t>
            </a:r>
            <a:r>
              <a:rPr lang="en-US" dirty="0"/>
              <a:t>: supplementary</a:t>
            </a:r>
          </a:p>
          <a:p>
            <a:endParaRPr lang="en-US" dirty="0"/>
          </a:p>
          <a:p>
            <a:r>
              <a:rPr lang="en-US" dirty="0"/>
              <a:t>(1)Before issuing any guidance the </a:t>
            </a:r>
            <a:r>
              <a:rPr lang="en-US" dirty="0">
                <a:solidFill>
                  <a:srgbClr val="0000FF"/>
                </a:solidFill>
              </a:rPr>
              <a:t>Lord Chancellor must</a:t>
            </a:r>
            <a:r>
              <a:rPr lang="en-US" dirty="0"/>
              <a:t>—</a:t>
            </a:r>
          </a:p>
          <a:p>
            <a:endParaRPr lang="en-US" dirty="0"/>
          </a:p>
          <a:p>
            <a:r>
              <a:rPr lang="en-US" dirty="0"/>
              <a:t>(a)</a:t>
            </a:r>
            <a:r>
              <a:rPr lang="en-US" dirty="0">
                <a:solidFill>
                  <a:srgbClr val="0000FF"/>
                </a:solidFill>
              </a:rPr>
              <a:t>consult the Lord Chief Justice</a:t>
            </a:r>
            <a:r>
              <a:rPr lang="en-US" dirty="0"/>
              <a:t>;</a:t>
            </a:r>
          </a:p>
          <a:p>
            <a:endParaRPr lang="en-US" dirty="0"/>
          </a:p>
          <a:p>
            <a:r>
              <a:rPr lang="en-US" dirty="0"/>
              <a:t>(b)after doing so, lay a draft of the proposed guidance before each House of Parliament.</a:t>
            </a:r>
          </a:p>
          <a:p>
            <a:endParaRPr lang="en-US" dirty="0"/>
          </a:p>
          <a:p>
            <a:r>
              <a:rPr lang="en-US" dirty="0"/>
              <a:t>(2)If the draft is approved by a resolution of each House of Parliament within the 40-day period the Lord Chancellor must issue the guidance in the form of the draft.</a:t>
            </a:r>
          </a:p>
          <a:p>
            <a:endParaRPr lang="en-US" dirty="0"/>
          </a:p>
          <a:p>
            <a:r>
              <a:rPr lang="en-US" dirty="0"/>
              <a:t>(3)In any other case the Lord Chancellor must take no further steps in relation to the proposed guidance.</a:t>
            </a:r>
          </a:p>
          <a:p>
            <a:endParaRPr lang="en-US" dirty="0"/>
          </a:p>
          <a:p>
            <a:r>
              <a:rPr lang="en-US" dirty="0"/>
              <a:t>(4)Subsection (3) does not prevent a new draft of the proposed guidance from being laid before each House of Parliament after consultation with the Lord Chief Justice.</a:t>
            </a:r>
          </a:p>
          <a:p>
            <a:endParaRPr lang="en-US" dirty="0"/>
          </a:p>
          <a:p>
            <a:r>
              <a:rPr lang="en-US" dirty="0"/>
              <a:t>(5)Guidance comes into force on such date as the Lord Chancellor may appoint by order.</a:t>
            </a:r>
          </a:p>
          <a:p>
            <a:endParaRPr lang="en-US" dirty="0"/>
          </a:p>
          <a:p>
            <a:r>
              <a:rPr lang="en-US" dirty="0"/>
              <a:t>(6)The Lord Chancellor may—</a:t>
            </a:r>
          </a:p>
          <a:p>
            <a:endParaRPr lang="en-US" dirty="0"/>
          </a:p>
          <a:p>
            <a:r>
              <a:rPr lang="en-US" dirty="0"/>
              <a:t>(a)from time to time revise the whole or part of any guidance and re-issue it;</a:t>
            </a:r>
          </a:p>
          <a:p>
            <a:endParaRPr lang="en-US" dirty="0"/>
          </a:p>
          <a:p>
            <a:r>
              <a:rPr lang="en-US" dirty="0"/>
              <a:t>(b)after consulting the Lord Chief Justice, by order revoke any guidance.</a:t>
            </a:r>
          </a:p>
        </p:txBody>
      </p:sp>
    </p:spTree>
    <p:extLst>
      <p:ext uri="{BB962C8B-B14F-4D97-AF65-F5344CB8AC3E}">
        <p14:creationId xmlns:p14="http://schemas.microsoft.com/office/powerpoint/2010/main" val="295058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Consultation provisions</a:t>
            </a:r>
            <a:endParaRPr lang="en-US" dirty="0"/>
          </a:p>
        </p:txBody>
      </p:sp>
      <p:sp>
        <p:nvSpPr>
          <p:cNvPr id="3" name="Content Placeholder 2"/>
          <p:cNvSpPr>
            <a:spLocks noGrp="1"/>
          </p:cNvSpPr>
          <p:nvPr>
            <p:ph idx="1"/>
          </p:nvPr>
        </p:nvSpPr>
        <p:spPr/>
        <p:txBody>
          <a:bodyPr/>
          <a:lstStyle/>
          <a:p>
            <a:r>
              <a:rPr lang="en-US" dirty="0" smtClean="0"/>
              <a:t>69 Request </a:t>
            </a:r>
            <a:r>
              <a:rPr lang="en-US" dirty="0"/>
              <a:t>for selection</a:t>
            </a:r>
          </a:p>
          <a:p>
            <a:endParaRPr lang="en-US" dirty="0"/>
          </a:p>
          <a:p>
            <a:r>
              <a:rPr lang="en-US" dirty="0"/>
              <a:t>(1)The Lord Chancellor may make a request to the Commission for a person to be selected for a recommendation to which this section applies.</a:t>
            </a:r>
          </a:p>
          <a:p>
            <a:endParaRPr lang="en-US" dirty="0"/>
          </a:p>
          <a:p>
            <a:r>
              <a:rPr lang="en-US" dirty="0"/>
              <a:t>(2)Before making a request the Lord Chancellor must consult the Lord Chief Justice.</a:t>
            </a:r>
          </a:p>
        </p:txBody>
      </p:sp>
    </p:spTree>
    <p:extLst>
      <p:ext uri="{BB962C8B-B14F-4D97-AF65-F5344CB8AC3E}">
        <p14:creationId xmlns:p14="http://schemas.microsoft.com/office/powerpoint/2010/main" val="3055602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of Lord Chief Justice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75 Selection </a:t>
            </a:r>
            <a:r>
              <a:rPr lang="en-US" dirty="0"/>
              <a:t>following rejection or requirement to reconsider</a:t>
            </a:r>
          </a:p>
          <a:p>
            <a:endParaRPr lang="en-US" dirty="0"/>
          </a:p>
          <a:p>
            <a:r>
              <a:rPr lang="en-US" dirty="0"/>
              <a:t>(1)If under section 73 the Lord Chancellor rejects or requires reconsideration of a selection at stage 1 or 2, the selection panel must select a person in accordance with this section.</a:t>
            </a:r>
          </a:p>
          <a:p>
            <a:endParaRPr lang="en-US" dirty="0"/>
          </a:p>
          <a:p>
            <a:r>
              <a:rPr lang="en-US" dirty="0"/>
              <a:t>(2)If the Lord Chancellor rejects a selection, the selection panel—</a:t>
            </a:r>
          </a:p>
          <a:p>
            <a:endParaRPr lang="en-US" dirty="0"/>
          </a:p>
          <a:p>
            <a:r>
              <a:rPr lang="en-US" dirty="0"/>
              <a:t>(a)may not select the person rejected, and</a:t>
            </a:r>
          </a:p>
          <a:p>
            <a:endParaRPr lang="en-US" dirty="0"/>
          </a:p>
          <a:p>
            <a:r>
              <a:rPr lang="en-US" dirty="0"/>
              <a:t>(b)where the rejection is following reconsideration of a selection, may not select the person (if different) whose selection it reconsidered.</a:t>
            </a:r>
          </a:p>
          <a:p>
            <a:endParaRPr lang="en-US" dirty="0"/>
          </a:p>
          <a:p>
            <a:r>
              <a:rPr lang="en-US" dirty="0"/>
              <a:t>(3)If the Lord Chancellor requires a selection to be reconsidered, the selection panel—</a:t>
            </a:r>
          </a:p>
          <a:p>
            <a:endParaRPr lang="en-US" dirty="0"/>
          </a:p>
          <a:p>
            <a:r>
              <a:rPr lang="en-US" dirty="0"/>
              <a:t>(a)may select the same person or a different person, but</a:t>
            </a:r>
          </a:p>
          <a:p>
            <a:endParaRPr lang="en-US" dirty="0"/>
          </a:p>
          <a:p>
            <a:r>
              <a:rPr lang="en-US" dirty="0"/>
              <a:t>(b)where the </a:t>
            </a:r>
            <a:r>
              <a:rPr lang="en-US" dirty="0">
                <a:solidFill>
                  <a:srgbClr val="0000FF"/>
                </a:solidFill>
              </a:rPr>
              <a:t>requirement is following a rejection, may not select </a:t>
            </a:r>
            <a:r>
              <a:rPr lang="en-US" dirty="0"/>
              <a:t>the person rejected.</a:t>
            </a:r>
          </a:p>
        </p:txBody>
      </p:sp>
    </p:spTree>
    <p:extLst>
      <p:ext uri="{BB962C8B-B14F-4D97-AF65-F5344CB8AC3E}">
        <p14:creationId xmlns:p14="http://schemas.microsoft.com/office/powerpoint/2010/main" val="39791909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225</TotalTime>
  <Words>1593</Words>
  <Application>Microsoft Macintosh PowerPoint</Application>
  <PresentationFormat>On-screen Show (4:3)</PresentationFormat>
  <Paragraphs>126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Debating NJAC</vt:lpstr>
      <vt:lpstr>Outline</vt:lpstr>
      <vt:lpstr>Ireland: Judicial Appointments Advisory Board</vt:lpstr>
      <vt:lpstr>JAAB</vt:lpstr>
      <vt:lpstr>UK: Constitutional Reform Act</vt:lpstr>
      <vt:lpstr>UK: Constitutional Reform Act</vt:lpstr>
      <vt:lpstr>UK: Constitutional Reform Act</vt:lpstr>
      <vt:lpstr>Consultation provisions</vt:lpstr>
      <vt:lpstr>Selection of Lord Chief Justice</vt:lpstr>
      <vt:lpstr>Lords Justices of Appeal</vt:lpstr>
      <vt:lpstr>Judicial Review: The counter-majoritarian difficulty</vt:lpstr>
      <vt:lpstr>Presumption of constitutionality</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Sandeep Gopalan</dc:creator>
  <cp:lastModifiedBy>Sandeep Gopalan</cp:lastModifiedBy>
  <cp:revision>15</cp:revision>
  <dcterms:created xsi:type="dcterms:W3CDTF">2015-10-15T21:53:52Z</dcterms:created>
  <dcterms:modified xsi:type="dcterms:W3CDTF">2015-10-16T03:19:53Z</dcterms:modified>
</cp:coreProperties>
</file>